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Roboto Medium"/>
      <p:regular r:id="rId23"/>
      <p:bold r:id="rId24"/>
      <p:italic r:id="rId25"/>
      <p:boldItalic r:id="rId26"/>
    </p:embeddedFont>
    <p:embeddedFont>
      <p:font typeface="Fira Sans ExtraBold"/>
      <p:bold r:id="rId27"/>
      <p:boldItalic r:id="rId28"/>
    </p:embeddedFont>
    <p:embeddedFont>
      <p:font typeface="Fira San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RobotoMedium-bold.fntdata"/><Relationship Id="rId23" Type="http://schemas.openxmlformats.org/officeDocument/2006/relationships/font" Target="fonts/Roboto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edium-boldItalic.fntdata"/><Relationship Id="rId25" Type="http://schemas.openxmlformats.org/officeDocument/2006/relationships/font" Target="fonts/RobotoMedium-italic.fntdata"/><Relationship Id="rId28" Type="http://schemas.openxmlformats.org/officeDocument/2006/relationships/font" Target="fonts/FiraSansExtraBold-boldItalic.fntdata"/><Relationship Id="rId27" Type="http://schemas.openxmlformats.org/officeDocument/2006/relationships/font" Target="fonts/FiraSansExtra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ira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-italic.fntdata"/><Relationship Id="rId30" Type="http://schemas.openxmlformats.org/officeDocument/2006/relationships/font" Target="fonts/FiraSans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Fira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db18f2dbf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" name="Google Shape;57;gdb18f2dbf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9507ef841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gd9507ef841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b18f2dbf5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" name="Google Shape;149;gdb18f2dbf5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b18f2dbf5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gdb18f2dbf5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db18f2dbf5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gdb18f2dbf5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db18f2dbf5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" name="Google Shape;63;gdb18f2dbf5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b18f2dbf5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" name="Google Shape;73;gdb18f2dbf5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d9507ef841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" name="Google Shape;81;gd9507ef841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db18f2dbf5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" name="Google Shape;92;gdb18f2dbf5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b18f2dbf5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" name="Google Shape;102;gdb18f2dbf5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b18f2dbf5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" name="Google Shape;111;gdb18f2dbf5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db18f2dbf5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" name="Google Shape;120;gdb18f2dbf5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9507ef841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" name="Google Shape;129;gd9507ef841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bg>
      <p:bgPr>
        <a:solidFill>
          <a:schemeClr val="accent4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/>
          <p:nvPr>
            <p:ph idx="2" type="pic"/>
          </p:nvPr>
        </p:nvSpPr>
        <p:spPr>
          <a:xfrm>
            <a:off x="0" y="929640"/>
            <a:ext cx="91440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gif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7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0.jpg"/><Relationship Id="rId6" Type="http://schemas.openxmlformats.org/officeDocument/2006/relationships/image" Target="../media/image9.jpg"/><Relationship Id="rId7" Type="http://schemas.openxmlformats.org/officeDocument/2006/relationships/image" Target="../media/image1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2.gif"/><Relationship Id="rId6" Type="http://schemas.openxmlformats.org/officeDocument/2006/relationships/image" Target="../media/image8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1.gif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gif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6249" y="1956910"/>
            <a:ext cx="4771502" cy="1229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Как стать суперчеловеком: всё, что нужно знать о тренировках мозга -  Лайфхакер"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1487"/>
            <a:ext cx="9144000" cy="4572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5"/>
          <p:cNvPicPr preferRelativeResize="0"/>
          <p:nvPr/>
        </p:nvPicPr>
        <p:blipFill rotWithShape="1">
          <a:blip r:embed="rId4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5"/>
          <p:cNvSpPr txBox="1"/>
          <p:nvPr/>
        </p:nvSpPr>
        <p:spPr>
          <a:xfrm>
            <a:off x="1257300" y="674575"/>
            <a:ext cx="75330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22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А ЗАРАЗ, ДАВАЙТЕ НАВЧИМОСЬ ЙОГО РОЗВИВАТИ</a:t>
            </a:r>
            <a:r>
              <a:rPr b="1" lang="uk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6" name="Google Shape;146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6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/>
        </p:nvSpPr>
        <p:spPr>
          <a:xfrm>
            <a:off x="1627425" y="502300"/>
            <a:ext cx="71631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6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ВКЛЮЧАЙТЕСЬ!</a:t>
            </a:r>
            <a:r>
              <a:rPr b="1" lang="uk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3" name="Google Shape;15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6"/>
          <p:cNvSpPr txBox="1"/>
          <p:nvPr/>
        </p:nvSpPr>
        <p:spPr>
          <a:xfrm>
            <a:off x="5752950" y="1439900"/>
            <a:ext cx="3335400" cy="40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-АСОЦІАЦІЇ</a:t>
            </a:r>
            <a:endParaRPr b="1"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-ДИСОЦІАЦІЇ</a:t>
            </a:r>
            <a:endParaRPr b="1"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-5 ВИДІВ</a:t>
            </a:r>
            <a:endParaRPr b="1"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-5 СПОСОБІВ</a:t>
            </a:r>
            <a:endParaRPr b="1"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-КРИЗА-ШМИЗА</a:t>
            </a:r>
            <a:endParaRPr b="1"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highlight>
                <a:srgbClr val="F1C232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descr="Лучшие This Is Russia GIF | Gfycat" id="155" name="Google Shape;15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650" y="1031375"/>
            <a:ext cx="4822025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7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 txBox="1"/>
          <p:nvPr/>
        </p:nvSpPr>
        <p:spPr>
          <a:xfrm>
            <a:off x="916375" y="575950"/>
            <a:ext cx="7163100" cy="9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600">
                <a:solidFill>
                  <a:schemeClr val="lt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ЦЕ ДОБРЕ ЧИ ПОГАНО?</a:t>
            </a:r>
            <a:endParaRPr b="1" sz="3600">
              <a:solidFill>
                <a:schemeClr val="lt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6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ЦЕ НІЯК!</a:t>
            </a:r>
            <a:r>
              <a:rPr b="1" lang="uk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2" name="Google Shape;16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Чому світить Сонце?" id="163" name="Google Shape;16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9513" y="1673150"/>
            <a:ext cx="2252545" cy="169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Дощ у Києві значно посилиться, І рівень небезпечності | Українська правда" id="164" name="Google Shape;16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512" y="1673150"/>
            <a:ext cx="3016000" cy="169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Столітня гігантоманія: в лісі на Закарпатті ростуть дерева-мамонти (ФОТО)" id="165" name="Google Shape;165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52062" y="1673150"/>
            <a:ext cx="2960274" cy="169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7"/>
          <p:cNvSpPr txBox="1"/>
          <p:nvPr/>
        </p:nvSpPr>
        <p:spPr>
          <a:xfrm>
            <a:off x="54750" y="3542850"/>
            <a:ext cx="903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 u="sng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Результат </a:t>
            </a:r>
            <a:r>
              <a:rPr lang="uk" sz="1800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= Ситуація </a:t>
            </a:r>
            <a:r>
              <a:rPr lang="uk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(не можемо змінити)</a:t>
            </a:r>
            <a:r>
              <a:rPr lang="uk" sz="1800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 +</a:t>
            </a:r>
            <a:r>
              <a:rPr lang="uk" sz="1800" u="sng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 </a:t>
            </a:r>
            <a:r>
              <a:rPr lang="uk" sz="1800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Ставлення до неї </a:t>
            </a:r>
            <a:r>
              <a:rPr lang="uk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(можемо змінити)</a:t>
            </a:r>
            <a:endParaRPr sz="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8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/>
        </p:nvSpPr>
        <p:spPr>
          <a:xfrm>
            <a:off x="2370825" y="375050"/>
            <a:ext cx="59145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46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ДОМАШНЄ</a:t>
            </a:r>
            <a:endParaRPr b="1" sz="46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8"/>
          <p:cNvSpPr txBox="1"/>
          <p:nvPr/>
        </p:nvSpPr>
        <p:spPr>
          <a:xfrm>
            <a:off x="1151925" y="1560475"/>
            <a:ext cx="7353600" cy="3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2600">
                <a:solidFill>
                  <a:schemeClr val="lt1"/>
                </a:solidFill>
                <a:highlight>
                  <a:srgbClr val="F1C232"/>
                </a:highlight>
              </a:rPr>
              <a:t>набрейнштормити по 10 варіантів вирішення заданої викладачем проблеми</a:t>
            </a:r>
            <a:endParaRPr sz="5200">
              <a:solidFill>
                <a:schemeClr val="lt1"/>
              </a:solidFill>
              <a:highlight>
                <a:srgbClr val="F1C232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ctr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7"/>
          <p:cNvPicPr preferRelativeResize="0"/>
          <p:nvPr/>
        </p:nvPicPr>
        <p:blipFill rotWithShape="1">
          <a:blip r:embed="rId3">
            <a:alphaModFix/>
          </a:blip>
          <a:srcRect b="43408" l="0" r="0" t="2586"/>
          <a:stretch/>
        </p:blipFill>
        <p:spPr>
          <a:xfrm>
            <a:off x="0" y="925763"/>
            <a:ext cx="9144006" cy="32919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7"/>
          <p:cNvSpPr/>
          <p:nvPr/>
        </p:nvSpPr>
        <p:spPr>
          <a:xfrm>
            <a:off x="563333" y="1468013"/>
            <a:ext cx="7628700" cy="22074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7"/>
          <p:cNvSpPr/>
          <p:nvPr/>
        </p:nvSpPr>
        <p:spPr>
          <a:xfrm>
            <a:off x="1013445" y="1634490"/>
            <a:ext cx="6728400" cy="1874400"/>
          </a:xfrm>
          <a:prstGeom prst="rect">
            <a:avLst/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7"/>
          <p:cNvSpPr txBox="1"/>
          <p:nvPr/>
        </p:nvSpPr>
        <p:spPr>
          <a:xfrm>
            <a:off x="1412932" y="2361519"/>
            <a:ext cx="5929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3000"/>
              <a:buFont typeface="Arial"/>
              <a:buNone/>
            </a:pPr>
            <a:r>
              <a:rPr b="0" i="0" lang="uk" sz="3000" u="none" cap="none" strike="noStrike">
                <a:solidFill>
                  <a:srgbClr val="000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Модуль </a:t>
            </a:r>
            <a:r>
              <a:rPr lang="uk" sz="3000">
                <a:latin typeface="Fira Sans ExtraBold"/>
                <a:ea typeface="Fira Sans ExtraBold"/>
                <a:cs typeface="Fira Sans ExtraBold"/>
                <a:sym typeface="Fira Sans ExtraBold"/>
              </a:rPr>
              <a:t>3</a:t>
            </a:r>
            <a:r>
              <a:rPr b="0" i="0" lang="uk" sz="3000" u="none" cap="none" strike="noStrike">
                <a:solidFill>
                  <a:srgbClr val="000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:</a:t>
            </a:r>
            <a:r>
              <a:rPr lang="uk" sz="3000">
                <a:latin typeface="Fira Sans ExtraBold"/>
                <a:ea typeface="Fira Sans ExtraBold"/>
                <a:cs typeface="Fira Sans ExtraBold"/>
                <a:sym typeface="Fira Sans ExtraBold"/>
              </a:rPr>
              <a:t> </a:t>
            </a:r>
            <a:r>
              <a:rPr lang="uk" sz="2800">
                <a:latin typeface="Fira Sans ExtraBold"/>
                <a:ea typeface="Fira Sans ExtraBold"/>
                <a:cs typeface="Fira Sans ExtraBold"/>
                <a:sym typeface="Fira Sans ExtraBold"/>
              </a:rPr>
              <a:t>САМОСТІЙНІСТЬ</a:t>
            </a:r>
            <a:endParaRPr b="0" i="0" sz="2800" u="none" cap="none" strike="noStrike">
              <a:solidFill>
                <a:srgbClr val="000000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69" name="Google Shape;69;p17"/>
          <p:cNvSpPr txBox="1"/>
          <p:nvPr/>
        </p:nvSpPr>
        <p:spPr>
          <a:xfrm>
            <a:off x="1587250" y="2914875"/>
            <a:ext cx="5659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500">
                <a:solidFill>
                  <a:schemeClr val="dk1"/>
                </a:solidFill>
              </a:rPr>
              <a:t>Креатив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7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6345" y="1857785"/>
            <a:ext cx="1062602" cy="27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8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33475" y="7338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8"/>
          <p:cNvSpPr txBox="1"/>
          <p:nvPr/>
        </p:nvSpPr>
        <p:spPr>
          <a:xfrm>
            <a:off x="2611925" y="575975"/>
            <a:ext cx="4588500" cy="16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5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КРЕАТИВ ЦЕ ЩО?</a:t>
            </a:r>
            <a:endParaRPr b="1" sz="35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" name="Google Shape;7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w Park Creative Creativity GIF - NewParkCreative Creativity Creative -  Discover &amp; Share GIFs" id="78" name="Google Shape;78;p18"/>
          <p:cNvPicPr preferRelativeResize="0"/>
          <p:nvPr/>
        </p:nvPicPr>
        <p:blipFill rotWithShape="1">
          <a:blip r:embed="rId5">
            <a:alphaModFix/>
          </a:blip>
          <a:srcRect b="16316" l="30782" r="27426" t="5838"/>
          <a:stretch/>
        </p:blipFill>
        <p:spPr>
          <a:xfrm>
            <a:off x="2860850" y="1145225"/>
            <a:ext cx="3422300" cy="358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9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9"/>
          <p:cNvSpPr txBox="1"/>
          <p:nvPr/>
        </p:nvSpPr>
        <p:spPr>
          <a:xfrm>
            <a:off x="2611925" y="575975"/>
            <a:ext cx="4588500" cy="16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5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КРЕАТИВ </a:t>
            </a:r>
            <a:r>
              <a:rPr b="1" lang="uk" sz="35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ЦЕ ШО?</a:t>
            </a:r>
            <a:endParaRPr b="1" sz="35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" name="Google Shape;8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w Park Creative Creativity GIF - NewParkCreative Creativity Creative -  Discover &amp; Share GIFs" id="86" name="Google Shape;86;p19"/>
          <p:cNvPicPr preferRelativeResize="0"/>
          <p:nvPr/>
        </p:nvPicPr>
        <p:blipFill rotWithShape="1">
          <a:blip r:embed="rId5">
            <a:alphaModFix/>
          </a:blip>
          <a:srcRect b="16316" l="30782" r="27426" t="5838"/>
          <a:stretch/>
        </p:blipFill>
        <p:spPr>
          <a:xfrm>
            <a:off x="2860850" y="1145225"/>
            <a:ext cx="3422300" cy="35842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 txBox="1"/>
          <p:nvPr/>
        </p:nvSpPr>
        <p:spPr>
          <a:xfrm>
            <a:off x="4860000" y="2074625"/>
            <a:ext cx="3987000" cy="22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600">
                <a:solidFill>
                  <a:schemeClr val="dk1"/>
                </a:solidFill>
              </a:rPr>
              <a:t>ЦЕ ГНУЧКІСТЬ РОЗУМУ</a:t>
            </a:r>
            <a:endParaRPr b="1" sz="3600">
              <a:solidFill>
                <a:srgbClr val="F1C23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-129600" y="3341950"/>
            <a:ext cx="4989600" cy="21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600">
                <a:solidFill>
                  <a:schemeClr val="dk1"/>
                </a:solidFill>
              </a:rPr>
              <a:t>ЦЕ СТВОРЕННЯ НОВОГО</a:t>
            </a:r>
            <a:endParaRPr b="1" sz="3600">
              <a:solidFill>
                <a:srgbClr val="F1C23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9" name="Google Shape;89;p19"/>
          <p:cNvSpPr txBox="1"/>
          <p:nvPr/>
        </p:nvSpPr>
        <p:spPr>
          <a:xfrm>
            <a:off x="0" y="1600625"/>
            <a:ext cx="3987000" cy="19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600">
                <a:solidFill>
                  <a:schemeClr val="dk1"/>
                </a:solidFill>
              </a:rPr>
              <a:t>ЦЕ ТВОРЧІСТЬ</a:t>
            </a:r>
            <a:endParaRPr b="1" sz="3600">
              <a:solidFill>
                <a:srgbClr val="F1C23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0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0"/>
          <p:cNvSpPr txBox="1"/>
          <p:nvPr/>
        </p:nvSpPr>
        <p:spPr>
          <a:xfrm>
            <a:off x="-133950" y="515675"/>
            <a:ext cx="9114900" cy="1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3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НАЗВІТЬ </a:t>
            </a:r>
            <a:r>
              <a:rPr b="1" lang="uk" sz="3300">
                <a:solidFill>
                  <a:schemeClr val="lt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НАЙВАЖЛИВІШІ</a:t>
            </a:r>
            <a:r>
              <a:rPr b="1" lang="uk" sz="33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1" sz="33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3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ВИНАХОДИ ЛЮДСТВА</a:t>
            </a:r>
            <a:endParaRPr b="1" sz="33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7" name="Google Shape;97;p20"/>
          <p:cNvSpPr txBox="1"/>
          <p:nvPr/>
        </p:nvSpPr>
        <p:spPr>
          <a:xfrm>
            <a:off x="535775" y="3834850"/>
            <a:ext cx="8397900" cy="13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300">
                <a:solidFill>
                  <a:srgbClr val="F1C232"/>
                </a:solidFill>
                <a:latin typeface="Roboto"/>
                <a:ea typeface="Roboto"/>
                <a:cs typeface="Roboto"/>
                <a:sym typeface="Roboto"/>
              </a:rPr>
              <a:t>НАПЕВНО ДЛЯ СТВОРЕННЯ КОЖНОГО З НИХ ПОТРІБНО БУЛО ДОКЛАСТИ СВОЮ ТВОРЧІСТЬ ТА КРЕАТИВ</a:t>
            </a:r>
            <a:endParaRPr b="1" sz="100">
              <a:solidFill>
                <a:srgbClr val="F1C23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descr="Hot Dog invention" id="98" name="Google Shape;9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5575" y="1701100"/>
            <a:ext cx="3048000" cy="2190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unny Robot Invention GIF - FunnyRobot Invention Fail - Discover &amp; Share  GIFs" id="99" name="Google Shape;9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03575" y="1701100"/>
            <a:ext cx="3894683" cy="21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 txBox="1"/>
          <p:nvPr/>
        </p:nvSpPr>
        <p:spPr>
          <a:xfrm>
            <a:off x="609600" y="704288"/>
            <a:ext cx="71139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100"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КРЕАТИВ НАПОВНЮЄ НАС ІДЕЯМИ</a:t>
            </a:r>
            <a:endParaRPr b="1" sz="31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6" name="Google Shape;10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1"/>
          <p:cNvSpPr txBox="1"/>
          <p:nvPr/>
        </p:nvSpPr>
        <p:spPr>
          <a:xfrm>
            <a:off x="4982775" y="1493500"/>
            <a:ext cx="3984900" cy="3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3200">
                <a:solidFill>
                  <a:schemeClr val="lt1"/>
                </a:solidFill>
                <a:highlight>
                  <a:srgbClr val="F1C232"/>
                </a:highlight>
              </a:rPr>
              <a:t>чим більш розвинутий наш креатив, тим більше “ключиків” в нашій голові</a:t>
            </a:r>
            <a:endParaRPr b="1" sz="3200">
              <a:solidFill>
                <a:schemeClr val="lt1"/>
              </a:solidFill>
              <a:highlight>
                <a:srgbClr val="F1C232"/>
              </a:highlight>
            </a:endParaRPr>
          </a:p>
        </p:txBody>
      </p:sp>
      <p:pic>
        <p:nvPicPr>
          <p:cNvPr descr="Winged Keys | Harry Potter Wiki | Fandom" id="108" name="Google Shape;10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526275"/>
            <a:ext cx="4972350" cy="27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ft Brain vs Right Brain - Seattle Web Design - Web Developer" id="114" name="Google Shape;11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025" y="697275"/>
            <a:ext cx="3645100" cy="444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2"/>
          <p:cNvSpPr txBox="1"/>
          <p:nvPr/>
        </p:nvSpPr>
        <p:spPr>
          <a:xfrm>
            <a:off x="570650" y="545345"/>
            <a:ext cx="71139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4000"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ДЕ ВІН?</a:t>
            </a:r>
            <a:endParaRPr b="1" sz="40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" name="Google Shape;116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2"/>
          <p:cNvSpPr txBox="1"/>
          <p:nvPr/>
        </p:nvSpPr>
        <p:spPr>
          <a:xfrm>
            <a:off x="3763875" y="1861850"/>
            <a:ext cx="5164500" cy="3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600">
                <a:solidFill>
                  <a:schemeClr val="lt1"/>
                </a:solidFill>
                <a:highlight>
                  <a:srgbClr val="F1C232"/>
                </a:highlight>
              </a:rPr>
              <a:t>НАША ПРАВА ЧАСТИНА МОЗГУ ВІДПОВІДАЄ ЗА НАШІ ЕМОЦІЇ, ПЕРЕЖИВАННЯ, ТВОРЧІСТЬ ІІІІ, ЗВІСНО, ЗА </a:t>
            </a:r>
            <a:r>
              <a:rPr b="1" lang="uk" sz="3400">
                <a:solidFill>
                  <a:schemeClr val="lt1"/>
                </a:solidFill>
                <a:highlight>
                  <a:srgbClr val="F1C232"/>
                </a:highlight>
              </a:rPr>
              <a:t>КРЕАТИВ</a:t>
            </a:r>
            <a:endParaRPr b="1" sz="5500">
              <a:solidFill>
                <a:schemeClr val="dk1"/>
              </a:solidFill>
              <a:highlight>
                <a:srgbClr val="F1C232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0 Tips to Succeed in a Job Interview in English - Wall Street English"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93100"/>
            <a:ext cx="5665826" cy="3735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3"/>
          <p:cNvPicPr preferRelativeResize="0"/>
          <p:nvPr/>
        </p:nvPicPr>
        <p:blipFill rotWithShape="1">
          <a:blip r:embed="rId4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/>
          <p:nvPr/>
        </p:nvSpPr>
        <p:spPr>
          <a:xfrm>
            <a:off x="1257300" y="395150"/>
            <a:ext cx="75330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29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НАВИЧКА КРЕАТИВУ НАДЗВИЧАЙНО ЦІНУЄТЬСЯ ПРИ ВИБОРІ ПРАЦІВНИКА</a:t>
            </a:r>
            <a:r>
              <a:rPr b="1" lang="uk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2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5" name="Google Shape;125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/>
        </p:nvSpPr>
        <p:spPr>
          <a:xfrm>
            <a:off x="5665825" y="1458675"/>
            <a:ext cx="33354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Керівники цінують креативних працівників.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Як ви думаєте, чому?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highlight>
                <a:srgbClr val="F1C232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24"/>
          <p:cNvGrpSpPr/>
          <p:nvPr/>
        </p:nvGrpSpPr>
        <p:grpSpPr>
          <a:xfrm>
            <a:off x="0" y="0"/>
            <a:ext cx="9144371" cy="5128950"/>
            <a:chOff x="0" y="-5"/>
            <a:chExt cx="9041300" cy="5061630"/>
          </a:xfrm>
        </p:grpSpPr>
        <p:pic>
          <p:nvPicPr>
            <p:cNvPr descr="Purple Brain | Brainstorming, Purple, Creative" id="132" name="Google Shape;132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57300" y="-5"/>
              <a:ext cx="6748844" cy="5061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urple Brain | Brainstorming, Purple, Creative" id="133" name="Google Shape;133;p24"/>
            <p:cNvPicPr preferRelativeResize="0"/>
            <p:nvPr/>
          </p:nvPicPr>
          <p:blipFill rotWithShape="1">
            <a:blip r:embed="rId3">
              <a:alphaModFix/>
            </a:blip>
            <a:srcRect b="0" l="91744" r="0" t="0"/>
            <a:stretch/>
          </p:blipFill>
          <p:spPr>
            <a:xfrm>
              <a:off x="8006150" y="0"/>
              <a:ext cx="1035149" cy="5061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urple Brain | Brainstorming, Purple, Creative" id="134" name="Google Shape;134;p24"/>
            <p:cNvPicPr preferRelativeResize="0"/>
            <p:nvPr/>
          </p:nvPicPr>
          <p:blipFill rotWithShape="1">
            <a:blip r:embed="rId3">
              <a:alphaModFix/>
            </a:blip>
            <a:srcRect b="0" l="0" r="82360" t="0"/>
            <a:stretch/>
          </p:blipFill>
          <p:spPr>
            <a:xfrm>
              <a:off x="0" y="0"/>
              <a:ext cx="1257300" cy="50616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b="10730" l="0" r="9090" t="0"/>
          <a:stretch/>
        </p:blipFill>
        <p:spPr>
          <a:xfrm>
            <a:off x="0" y="7338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1284075" y="565550"/>
            <a:ext cx="75330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29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BRAINSTORM</a:t>
            </a:r>
            <a:r>
              <a:rPr b="1" lang="uk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2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7" name="Google Shape;137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 txBox="1"/>
          <p:nvPr/>
        </p:nvSpPr>
        <p:spPr>
          <a:xfrm>
            <a:off x="33475" y="4172400"/>
            <a:ext cx="94767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8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НАВІЩО ЗМУШУВАТИ МОЗОК “ШТОРМИТИ”??</a:t>
            </a:r>
            <a:endParaRPr sz="28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highlight>
                <a:srgbClr val="F1C232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